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71" r:id="rId2"/>
    <p:sldId id="339" r:id="rId3"/>
    <p:sldId id="341" r:id="rId4"/>
    <p:sldId id="344" r:id="rId5"/>
    <p:sldId id="345" r:id="rId6"/>
    <p:sldId id="340" r:id="rId7"/>
    <p:sldId id="264" r:id="rId8"/>
    <p:sldId id="256" r:id="rId9"/>
    <p:sldId id="259" r:id="rId10"/>
    <p:sldId id="260" r:id="rId11"/>
    <p:sldId id="269" r:id="rId12"/>
    <p:sldId id="263" r:id="rId13"/>
    <p:sldId id="266" r:id="rId14"/>
    <p:sldId id="270" r:id="rId15"/>
    <p:sldId id="265" r:id="rId16"/>
    <p:sldId id="268" r:id="rId17"/>
    <p:sldId id="277" r:id="rId18"/>
    <p:sldId id="278" r:id="rId19"/>
    <p:sldId id="280" r:id="rId20"/>
    <p:sldId id="285" r:id="rId21"/>
    <p:sldId id="282" r:id="rId22"/>
    <p:sldId id="286" r:id="rId23"/>
    <p:sldId id="335" r:id="rId24"/>
    <p:sldId id="354" r:id="rId25"/>
    <p:sldId id="356" r:id="rId26"/>
    <p:sldId id="357" r:id="rId27"/>
    <p:sldId id="359" r:id="rId28"/>
    <p:sldId id="353" r:id="rId29"/>
    <p:sldId id="342" r:id="rId30"/>
    <p:sldId id="360" r:id="rId31"/>
    <p:sldId id="361" r:id="rId32"/>
    <p:sldId id="343" r:id="rId33"/>
    <p:sldId id="326" r:id="rId34"/>
    <p:sldId id="301" r:id="rId35"/>
    <p:sldId id="302" r:id="rId36"/>
    <p:sldId id="303" r:id="rId37"/>
    <p:sldId id="305" r:id="rId38"/>
    <p:sldId id="306" r:id="rId39"/>
    <p:sldId id="307" r:id="rId40"/>
    <p:sldId id="309" r:id="rId41"/>
    <p:sldId id="362" r:id="rId42"/>
    <p:sldId id="363" r:id="rId43"/>
    <p:sldId id="327" r:id="rId44"/>
    <p:sldId id="274" r:id="rId45"/>
    <p:sldId id="314" r:id="rId46"/>
    <p:sldId id="373" r:id="rId47"/>
    <p:sldId id="375" r:id="rId48"/>
    <p:sldId id="313" r:id="rId49"/>
    <p:sldId id="376" r:id="rId50"/>
    <p:sldId id="377" r:id="rId51"/>
    <p:sldId id="338" r:id="rId52"/>
    <p:sldId id="337" r:id="rId53"/>
    <p:sldId id="32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36E6044-2FDA-4845-AF78-5A3BDDF19213}">
          <p14:sldIdLst>
            <p14:sldId id="271"/>
            <p14:sldId id="339"/>
            <p14:sldId id="341"/>
            <p14:sldId id="344"/>
            <p14:sldId id="345"/>
          </p14:sldIdLst>
        </p14:section>
        <p14:section name="Worked Example" id="{E83506C4-61D1-479C-BB42-CDA2F2762958}">
          <p14:sldIdLst>
            <p14:sldId id="340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335"/>
            <p14:sldId id="354"/>
            <p14:sldId id="356"/>
            <p14:sldId id="357"/>
            <p14:sldId id="359"/>
            <p14:sldId id="353"/>
          </p14:sldIdLst>
        </p14:section>
        <p14:section name="Implementation" id="{A0E39E36-DE9A-414A-B56C-628E80A598ED}">
          <p14:sldIdLst>
            <p14:sldId id="342"/>
            <p14:sldId id="360"/>
            <p14:sldId id="361"/>
          </p14:sldIdLst>
        </p14:section>
        <p14:section name="Incremental Parsing" id="{72493768-1452-4737-9CA7-FE983E941569}">
          <p14:sldIdLst>
            <p14:sldId id="343"/>
            <p14:sldId id="326"/>
            <p14:sldId id="301"/>
            <p14:sldId id="302"/>
            <p14:sldId id="303"/>
            <p14:sldId id="305"/>
            <p14:sldId id="306"/>
            <p14:sldId id="307"/>
            <p14:sldId id="309"/>
            <p14:sldId id="362"/>
            <p14:sldId id="363"/>
            <p14:sldId id="327"/>
          </p14:sldIdLst>
        </p14:section>
        <p14:section name="Data Gathering" id="{61AE6B12-9B86-4F83-BAB1-E184917099D4}">
          <p14:sldIdLst>
            <p14:sldId id="274"/>
          </p14:sldIdLst>
        </p14:section>
        <p14:section name="Results" id="{C31E1FFD-BA04-4FA7-8469-B3070DB4D03F}">
          <p14:sldIdLst>
            <p14:sldId id="314"/>
            <p14:sldId id="373"/>
            <p14:sldId id="375"/>
            <p14:sldId id="313"/>
            <p14:sldId id="376"/>
            <p14:sldId id="377"/>
            <p14:sldId id="338"/>
            <p14:sldId id="337"/>
          </p14:sldIdLst>
        </p14:section>
        <p14:section name="Additional Slides" id="{C91D96D8-575F-4B5C-83B8-97CB268B323B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uravManek\Desktop\Brown\Semester%206\CSCI%201970\Data\Time%20per%20Wor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6"/>
                <c:pt idx="0">
                  <c:v>0.88200000000000001</c:v>
                </c:pt>
                <c:pt idx="1">
                  <c:v>0.82499999999999996</c:v>
                </c:pt>
                <c:pt idx="2">
                  <c:v>0.76900000000000002</c:v>
                </c:pt>
                <c:pt idx="3">
                  <c:v>0.69900000000000007</c:v>
                </c:pt>
                <c:pt idx="4">
                  <c:v>0.89800000000000002</c:v>
                </c:pt>
                <c:pt idx="5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BB-4EA0-940F-2B9A472676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Unigram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6"/>
                <c:pt idx="0">
                  <c:v>0.14300000000000002</c:v>
                </c:pt>
                <c:pt idx="1">
                  <c:v>0.17199999999999999</c:v>
                </c:pt>
                <c:pt idx="2">
                  <c:v>0.157</c:v>
                </c:pt>
                <c:pt idx="3">
                  <c:v>0.17899999999999999</c:v>
                </c:pt>
                <c:pt idx="4">
                  <c:v>0.161</c:v>
                </c:pt>
                <c:pt idx="5">
                  <c:v>0.154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BB-4EA0-940F-2B9A472676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6"/>
                <c:pt idx="0">
                  <c:v>7.0999999999999994E-2</c:v>
                </c:pt>
                <c:pt idx="1">
                  <c:v>7.2999999999999995E-2</c:v>
                </c:pt>
                <c:pt idx="2">
                  <c:v>6.9000000000000006E-2</c:v>
                </c:pt>
                <c:pt idx="3">
                  <c:v>7.4999999999999997E-2</c:v>
                </c:pt>
                <c:pt idx="4">
                  <c:v>7.2999999999999995E-2</c:v>
                </c:pt>
                <c:pt idx="5">
                  <c:v>7.2999999999999995E-2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BB-4EA0-940F-2B9A472676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Top-1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Sheet1!$E$2:$E$8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0.77500000000000002</c:v>
                      </c:pt>
                      <c:pt idx="1">
                        <c:v>0.64700000000000002</c:v>
                      </c:pt>
                      <c:pt idx="2">
                        <c:v>0.81499999999999995</c:v>
                      </c:pt>
                      <c:pt idx="3">
                        <c:v>0.57100000000000006</c:v>
                      </c:pt>
                      <c:pt idx="4">
                        <c:v>0.69400000000000006</c:v>
                      </c:pt>
                      <c:pt idx="5">
                        <c:v>0.55200000000000005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45BB-4EA0-940F-2B9A472676E9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Top-3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0.97099999999999997</c:v>
                      </c:pt>
                      <c:pt idx="1">
                        <c:v>0.88099999999999989</c:v>
                      </c:pt>
                      <c:pt idx="2">
                        <c:v>0.94400000000000006</c:v>
                      </c:pt>
                      <c:pt idx="3">
                        <c:v>0.88099999999999989</c:v>
                      </c:pt>
                      <c:pt idx="4">
                        <c:v>1</c:v>
                      </c:pt>
                      <c:pt idx="5">
                        <c:v>0.91599999999999993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5BB-4EA0-940F-2B9A472676E9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807022875521737"/>
          <c:y val="0.94027308381927577"/>
          <c:w val="0.31755793068163424"/>
          <c:h val="5.97269161807241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A7-4522-85FD-737C072C19E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1"/>
                <c:pt idx="0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F5-4CCB-B18D-0D7BA61F1E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Unigram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22412309052832"/>
                      <c:h val="0.110771207164026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EBA7-4522-85FD-737C072C19E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1"/>
                <c:pt idx="0">
                  <c:v>0.161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F5-4CCB-B18D-0D7BA61F1E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1"/>
                <c:pt idx="0">
                  <c:v>7.2000000000000008E-2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F5-4CCB-B18D-0D7BA61F1E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Top-1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.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1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Sheet1!$E$2:$E$8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0.60299999999999998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6F5-4CCB-B18D-0D7BA61F1E0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Top-3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0.0%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1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0.79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E6F5-4CCB-B18D-0D7BA61F1E07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6"/>
                <c:pt idx="0">
                  <c:v>0.88200000000000001</c:v>
                </c:pt>
                <c:pt idx="1">
                  <c:v>0.82499999999999996</c:v>
                </c:pt>
                <c:pt idx="2">
                  <c:v>0.76900000000000002</c:v>
                </c:pt>
                <c:pt idx="3">
                  <c:v>0.69900000000000007</c:v>
                </c:pt>
                <c:pt idx="4">
                  <c:v>0.89800000000000002</c:v>
                </c:pt>
                <c:pt idx="5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BB-4EA0-940F-2B9A472676E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Top-1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6"/>
                <c:pt idx="0">
                  <c:v>0.77500000000000002</c:v>
                </c:pt>
                <c:pt idx="1">
                  <c:v>0.64700000000000002</c:v>
                </c:pt>
                <c:pt idx="2">
                  <c:v>0.81499999999999995</c:v>
                </c:pt>
                <c:pt idx="3">
                  <c:v>0.57100000000000006</c:v>
                </c:pt>
                <c:pt idx="4">
                  <c:v>0.69400000000000006</c:v>
                </c:pt>
                <c:pt idx="5">
                  <c:v>0.55200000000000005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BB-4EA0-940F-2B9A472676E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Top-3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(26.8%) between</c:v>
                </c:pt>
                <c:pt idx="1">
                  <c:v>(21.3%) near</c:v>
                </c:pt>
                <c:pt idx="2">
                  <c:v>(14.2%) behind</c:v>
                </c:pt>
                <c:pt idx="3">
                  <c:v>(11.0%) in front of</c:v>
                </c:pt>
                <c:pt idx="4">
                  <c:v>(9.4%) left of </c:v>
                </c:pt>
                <c:pt idx="5">
                  <c:v>(5.8%) right of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6"/>
                <c:pt idx="0">
                  <c:v>0.97099999999999997</c:v>
                </c:pt>
                <c:pt idx="1">
                  <c:v>0.88099999999999989</c:v>
                </c:pt>
                <c:pt idx="2">
                  <c:v>0.94400000000000006</c:v>
                </c:pt>
                <c:pt idx="3">
                  <c:v>0.88099999999999989</c:v>
                </c:pt>
                <c:pt idx="4">
                  <c:v>1</c:v>
                </c:pt>
                <c:pt idx="5">
                  <c:v>0.91599999999999993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BB-4EA0-940F-2B9A472676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Unigram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0.14300000000000002</c:v>
                      </c:pt>
                      <c:pt idx="1">
                        <c:v>0.17199999999999999</c:v>
                      </c:pt>
                      <c:pt idx="2">
                        <c:v>0.157</c:v>
                      </c:pt>
                      <c:pt idx="3">
                        <c:v>0.17899999999999999</c:v>
                      </c:pt>
                      <c:pt idx="4">
                        <c:v>0.161</c:v>
                      </c:pt>
                      <c:pt idx="5">
                        <c:v>0.154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5BB-4EA0-940F-2B9A472676E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Random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6"/>
                      <c:pt idx="0">
                        <c:v>(26.8%) between</c:v>
                      </c:pt>
                      <c:pt idx="1">
                        <c:v>(21.3%) near</c:v>
                      </c:pt>
                      <c:pt idx="2">
                        <c:v>(14.2%) behind</c:v>
                      </c:pt>
                      <c:pt idx="3">
                        <c:v>(11.0%) in front of</c:v>
                      </c:pt>
                      <c:pt idx="4">
                        <c:v>(9.4%) left of </c:v>
                      </c:pt>
                      <c:pt idx="5">
                        <c:v>(5.8%) right of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Sheet1!$D$2:$D$8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7.0999999999999994E-2</c:v>
                      </c:pt>
                      <c:pt idx="1">
                        <c:v>7.2999999999999995E-2</c:v>
                      </c:pt>
                      <c:pt idx="2">
                        <c:v>6.9000000000000006E-2</c:v>
                      </c:pt>
                      <c:pt idx="3">
                        <c:v>7.4999999999999997E-2</c:v>
                      </c:pt>
                      <c:pt idx="4">
                        <c:v>7.2999999999999995E-2</c:v>
                      </c:pt>
                      <c:pt idx="5">
                        <c:v>7.2999999999999995E-2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5BB-4EA0-940F-2B9A472676E9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807022875521737"/>
          <c:y val="0.94027308381927577"/>
          <c:w val="0.31755793068163424"/>
          <c:h val="5.97269161807241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Human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1"/>
                <c:pt idx="0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F5-4CCB-B18D-0D7BA61F1E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Top-1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1"/>
                <c:pt idx="0">
                  <c:v>0.60299999999999998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6F5-4CCB-B18D-0D7BA61F1E0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Top-3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1"/>
                <c:pt idx="0">
                  <c:v>(100%) Total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1"/>
                <c:pt idx="0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F5-4CCB-B18D-0D7BA61F1E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6144288"/>
        <c:axId val="141612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Unigram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0.161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6F5-4CCB-B18D-0D7BA61F1E0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Random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1"/>
                      <c:pt idx="0">
                        <c:v>(100%) 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Sheet1!$D$2:$D$8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7.2000000000000008E-2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6F5-4CCB-B18D-0D7BA61F1E07}"/>
                  </c:ext>
                </c:extLst>
              </c15:ser>
            </c15:filteredBarSeries>
          </c:ext>
        </c:extLst>
      </c:barChart>
      <c:catAx>
        <c:axId val="14161442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124320"/>
        <c:crosses val="autoZero"/>
        <c:auto val="1"/>
        <c:lblAlgn val="ctr"/>
        <c:lblOffset val="100"/>
        <c:noMultiLvlLbl val="0"/>
      </c:catAx>
      <c:valAx>
        <c:axId val="1416124320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crossAx val="141614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Sheet1!$E$1:$E$21</c:f>
              <c:numCache>
                <c:formatCode>General</c:formatCode>
                <c:ptCount val="21"/>
                <c:pt idx="0">
                  <c:v>0.1</c:v>
                </c:pt>
                <c:pt idx="1">
                  <c:v>0.15848931924611132</c:v>
                </c:pt>
                <c:pt idx="2">
                  <c:v>0.25118864315095796</c:v>
                </c:pt>
                <c:pt idx="3">
                  <c:v>0.39810717055349709</c:v>
                </c:pt>
                <c:pt idx="4">
                  <c:v>0.63095734448019314</c:v>
                </c:pt>
                <c:pt idx="5">
                  <c:v>1</c:v>
                </c:pt>
                <c:pt idx="6">
                  <c:v>1.5848931924611136</c:v>
                </c:pt>
                <c:pt idx="7">
                  <c:v>2.5118864315095806</c:v>
                </c:pt>
                <c:pt idx="8">
                  <c:v>3.9810717055349736</c:v>
                </c:pt>
                <c:pt idx="9">
                  <c:v>6.3095734448019343</c:v>
                </c:pt>
                <c:pt idx="10">
                  <c:v>10</c:v>
                </c:pt>
                <c:pt idx="11">
                  <c:v>15.848931924611136</c:v>
                </c:pt>
                <c:pt idx="12">
                  <c:v>25.118864315095799</c:v>
                </c:pt>
                <c:pt idx="13">
                  <c:v>39.810717055349734</c:v>
                </c:pt>
                <c:pt idx="14">
                  <c:v>63.095734448019307</c:v>
                </c:pt>
                <c:pt idx="15">
                  <c:v>99.999999999999957</c:v>
                </c:pt>
                <c:pt idx="16">
                  <c:v>158.48931924611139</c:v>
                </c:pt>
                <c:pt idx="17">
                  <c:v>251.18864315095806</c:v>
                </c:pt>
                <c:pt idx="18">
                  <c:v>398.10717055349761</c:v>
                </c:pt>
                <c:pt idx="19">
                  <c:v>630.9573444801938</c:v>
                </c:pt>
                <c:pt idx="20">
                  <c:v>1000.0000000000016</c:v>
                </c:pt>
              </c:numCache>
            </c:numRef>
          </c:xVal>
          <c:yVal>
            <c:numRef>
              <c:f>Sheet1!$G$1:$G$21</c:f>
              <c:numCache>
                <c:formatCode>General</c:formatCode>
                <c:ptCount val="21"/>
                <c:pt idx="0">
                  <c:v>0</c:v>
                </c:pt>
                <c:pt idx="1">
                  <c:v>9.7976307996051337E-2</c:v>
                </c:pt>
                <c:pt idx="2">
                  <c:v>0.48667324777887461</c:v>
                </c:pt>
                <c:pt idx="3">
                  <c:v>0.69175715695952611</c:v>
                </c:pt>
                <c:pt idx="4">
                  <c:v>0.71495557749259619</c:v>
                </c:pt>
                <c:pt idx="5">
                  <c:v>0.71816386969397827</c:v>
                </c:pt>
                <c:pt idx="6">
                  <c:v>0.71865745310957552</c:v>
                </c:pt>
                <c:pt idx="7">
                  <c:v>0.71865745310957552</c:v>
                </c:pt>
                <c:pt idx="8">
                  <c:v>0.71865745310957552</c:v>
                </c:pt>
                <c:pt idx="9">
                  <c:v>0.71865745310957552</c:v>
                </c:pt>
                <c:pt idx="10">
                  <c:v>0.78948667324777888</c:v>
                </c:pt>
                <c:pt idx="11">
                  <c:v>0.86377097729516283</c:v>
                </c:pt>
                <c:pt idx="12">
                  <c:v>0.86426456071076008</c:v>
                </c:pt>
                <c:pt idx="13">
                  <c:v>0.86426456071076008</c:v>
                </c:pt>
                <c:pt idx="14">
                  <c:v>0.8645113524185587</c:v>
                </c:pt>
                <c:pt idx="15">
                  <c:v>0.8645113524185587</c:v>
                </c:pt>
                <c:pt idx="16">
                  <c:v>0.8645113524185587</c:v>
                </c:pt>
                <c:pt idx="17">
                  <c:v>0.8645113524185587</c:v>
                </c:pt>
                <c:pt idx="18">
                  <c:v>0.91461006910167819</c:v>
                </c:pt>
                <c:pt idx="19">
                  <c:v>0.96100691016781836</c:v>
                </c:pt>
                <c:pt idx="2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19E-4723-9DBB-E7846341A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7524352"/>
        <c:axId val="767521856"/>
      </c:scatterChart>
      <c:valAx>
        <c:axId val="767524352"/>
        <c:scaling>
          <c:logBase val="10"/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to process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521856"/>
        <c:crosses val="autoZero"/>
        <c:crossBetween val="midCat"/>
      </c:valAx>
      <c:valAx>
        <c:axId val="7675218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Fraction of words in test set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524352"/>
        <c:crossesAt val="0.1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60446-9DE1-4F88-B608-037E6EF601C6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873FA-F501-47EC-8C6F-16278C1E8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2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particular command took just</a:t>
            </a:r>
            <a:r>
              <a:rPr lang="en-US" baseline="0" dirty="0"/>
              <a:t> under ten seconds to parse. G3 system can take up to 30 seconds between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1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5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023F-88FD-4EA7-8227-8A188AC16941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25F4-D604-47FE-9434-4E0AA566189C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5D6F-F2E1-422E-8089-2A9B17FD0AF5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50C0-351D-4991-A31A-0D4E60D38DCD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163A-BE47-48D2-9CC9-399A20F1222A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DD5F-5C19-4EE3-8BA5-C905494C9C74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DE62-2CB8-4786-9833-4F1ED22C00D3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B695-E9A4-452D-92D8-4436C2A735ED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0713-2C38-4712-90D3-74E258D54005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92AD-4EA7-4C28-8BF3-259BB24B7D9E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1E-2AD7-4C97-8232-53810A7CE6E6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4B479-1228-48A1-AC87-ECAAF14D07D9}" type="datetime1">
              <a:rPr lang="en-US" smtClean="0"/>
              <a:t>4/23/2016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200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200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" Type="http://schemas.openxmlformats.org/officeDocument/2006/relationships/image" Target="../media/image32.jpeg"/><Relationship Id="rId16" Type="http://schemas.openxmlformats.org/officeDocument/2006/relationships/image" Target="../media/image46.jpe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10" Type="http://schemas.openxmlformats.org/officeDocument/2006/relationships/image" Target="../media/image40.jpeg"/><Relationship Id="rId19" Type="http://schemas.openxmlformats.org/officeDocument/2006/relationships/image" Target="../media/image49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76225" y="1895475"/>
            <a:ext cx="12744450" cy="313372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7018" y="1122363"/>
            <a:ext cx="1187796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Incrementally Parsing Referring Expressions using Spatial Object Models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Gaurav Manek</a:t>
            </a:r>
          </a:p>
          <a:p>
            <a:r>
              <a:rPr lang="en-US"/>
              <a:t>Advisor: Prof. Stefanie Tellex</a:t>
            </a:r>
          </a:p>
          <a:p>
            <a:r>
              <a:rPr lang="en-US"/>
              <a:t>Reader: Prof. Eugene Charniak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9169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3212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6749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5764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7770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6189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3732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3957602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43768" y="3957602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396754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3732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3732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907666"/>
            <a:ext cx="12192000" cy="12089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333558"/>
            <a:ext cx="12192000" cy="1783012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,…)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blipFill>
                <a:blip r:embed="rId3"/>
                <a:stretch>
                  <a:fillRect l="-3264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…)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blipFill>
                <a:blip r:embed="rId7"/>
                <a:stretch>
                  <a:fillRect l="-3810"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∝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blipFill>
                <a:blip r:embed="rId8"/>
                <a:stretch>
                  <a:fillRect l="-4253" t="-27160" b="-46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8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952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21</a:t>
            </a:fld>
            <a:endParaRPr lang="en-US" dirty="0"/>
          </a:p>
        </p:txBody>
      </p:sp>
      <p:sp>
        <p:nvSpPr>
          <p:cNvPr id="20" name="Right Brace 19"/>
          <p:cNvSpPr/>
          <p:nvPr/>
        </p:nvSpPr>
        <p:spPr>
          <a:xfrm rot="5400000">
            <a:off x="5190485" y="1025535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46992" y="1686357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992" y="1686357"/>
                <a:ext cx="639278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4" grpId="0" animBg="1"/>
      <p:bldP spid="2" grpId="0" animBg="1"/>
      <p:bldP spid="5" grpId="0" animBg="1"/>
      <p:bldP spid="12" grpId="0"/>
      <p:bldP spid="15" grpId="0"/>
      <p:bldP spid="28" grpId="0" animBg="1"/>
      <p:bldP spid="29" grpId="0"/>
      <p:bldP spid="30" grpId="0" animBg="1"/>
      <p:bldP spid="31" grpId="0"/>
      <p:bldP spid="20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Right Brace 15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6332073" y="3476275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6761" y="49428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p:sp>
        <p:nvSpPr>
          <p:cNvPr id="33" name="Right Brace 32"/>
          <p:cNvSpPr/>
          <p:nvPr/>
        </p:nvSpPr>
        <p:spPr>
          <a:xfrm rot="5400000">
            <a:off x="3417977" y="3386323"/>
            <a:ext cx="137160" cy="28426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27705" y="4951291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…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  <a:blipFill>
                <a:blip r:embed="rId10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23</a:t>
            </a:fld>
            <a:endParaRPr lang="en-US" dirty="0"/>
          </a:p>
        </p:txBody>
      </p:sp>
      <p:sp>
        <p:nvSpPr>
          <p:cNvPr id="39" name="Right Brace 38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  <a:blipFill>
                <a:blip r:embed="rId11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1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" grpId="0"/>
      <p:bldP spid="32" grpId="0" animBg="1"/>
      <p:bldP spid="35" grpId="0"/>
      <p:bldP spid="33" grpId="0" animBg="1"/>
      <p:bldP spid="37" grpId="0"/>
      <p:bldP spid="26" grpId="0"/>
      <p:bldP spid="27" grpId="0"/>
      <p:bldP spid="38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2560" y="1849120"/>
            <a:ext cx="741680" cy="741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8920" y="4036585"/>
            <a:ext cx="741680" cy="741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160" y="2387205"/>
            <a:ext cx="741680" cy="74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47640" y="3334544"/>
            <a:ext cx="396240" cy="3962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36512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“…near the orange square”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643880" y="2651043"/>
            <a:ext cx="802640" cy="68350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38200" y="5374638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66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2560" y="1849120"/>
            <a:ext cx="741680" cy="741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8920" y="4036585"/>
            <a:ext cx="741680" cy="741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160" y="2387205"/>
            <a:ext cx="741680" cy="74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47640" y="3334544"/>
            <a:ext cx="396240" cy="3962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36512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“…near the orange square”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30240" y="2794000"/>
            <a:ext cx="3322320" cy="68072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38200" y="5374638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08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2560" y="1849120"/>
            <a:ext cx="741680" cy="7416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8920" y="4036585"/>
            <a:ext cx="741680" cy="741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54160" y="2387205"/>
            <a:ext cx="741680" cy="74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47640" y="3334544"/>
            <a:ext cx="396240" cy="3962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36512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/>
              <a:t>“…near the orange square”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720080" y="3657600"/>
            <a:ext cx="2021840" cy="7416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38200" y="5374638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77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Marginalize over all groundings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4505615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7080" y="3267793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7080" y="2029971"/>
            <a:ext cx="10515600" cy="922176"/>
            <a:chOff x="838200" y="5374638"/>
            <a:chExt cx="10515600" cy="92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   , 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("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𝑜𝑟𝑎𝑛𝑔𝑒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𝑠𝑞𝑢𝑎𝑟𝑒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"|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74638"/>
                  <a:ext cx="10515600" cy="9221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8902734" y="5740400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54814" y="5499763"/>
              <a:ext cx="261586" cy="26158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589054" y="5512134"/>
              <a:ext cx="236844" cy="23684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489200" y="4107520"/>
            <a:ext cx="23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89200" y="2745887"/>
            <a:ext cx="23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3417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6332073" y="3476275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6761" y="49428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p:sp>
        <p:nvSpPr>
          <p:cNvPr id="33" name="Right Brace 32"/>
          <p:cNvSpPr/>
          <p:nvPr/>
        </p:nvSpPr>
        <p:spPr>
          <a:xfrm rot="5400000">
            <a:off x="3417977" y="3386323"/>
            <a:ext cx="137160" cy="28426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27705" y="4951291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…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  <a:blipFill>
                <a:blip r:embed="rId10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28</a:t>
            </a:fld>
            <a:endParaRPr lang="en-US" dirty="0"/>
          </a:p>
        </p:txBody>
      </p:sp>
      <p:sp>
        <p:nvSpPr>
          <p:cNvPr id="39" name="Right Brace 38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  <a:blipFill>
                <a:blip r:embed="rId11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66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" grpId="0"/>
      <p:bldP spid="32" grpId="0" animBg="1"/>
      <p:bldP spid="35" grpId="0"/>
      <p:bldP spid="33" grpId="0" animBg="1"/>
      <p:bldP spid="37" grpId="0"/>
      <p:bldP spid="26" grpId="0"/>
      <p:bldP spid="27" grpId="0"/>
      <p:bldP spid="38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ent-Up Arrow 107"/>
          <p:cNvSpPr/>
          <p:nvPr/>
        </p:nvSpPr>
        <p:spPr>
          <a:xfrm>
            <a:off x="372312" y="6140113"/>
            <a:ext cx="1763056" cy="590231"/>
          </a:xfrm>
          <a:prstGeom prst="bentUpArrow">
            <a:avLst>
              <a:gd name="adj1" fmla="val 26721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2312" y="2003300"/>
            <a:ext cx="145556" cy="4727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5264311"/>
            <a:ext cx="6581172" cy="914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200" y="2263618"/>
            <a:ext cx="10515600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>
            <a:stCxn id="66" idx="5"/>
            <a:endCxn id="9" idx="0"/>
          </p:cNvCxnSpPr>
          <p:nvPr/>
        </p:nvCxnSpPr>
        <p:spPr>
          <a:xfrm>
            <a:off x="2857612" y="2838421"/>
            <a:ext cx="1216988" cy="2526807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4" name="Content Placeholder 5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954273"/>
              </p:ext>
            </p:extLst>
          </p:nvPr>
        </p:nvGraphicFramePr>
        <p:xfrm>
          <a:off x="5669280" y="4815840"/>
          <a:ext cx="5039360" cy="365760"/>
        </p:xfrm>
        <a:graphic>
          <a:graphicData uri="http://schemas.openxmlformats.org/drawingml/2006/table">
            <a:tbl>
              <a:tblPr/>
              <a:tblGrid>
                <a:gridCol w="5039360">
                  <a:extLst>
                    <a:ext uri="{9D8B030D-6E8A-4147-A177-3AD203B41FA5}">
                      <a16:colId xmlns:a16="http://schemas.microsoft.com/office/drawing/2014/main" val="1385530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88018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11970" y="5264311"/>
            <a:ext cx="384183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155337" y="5365228"/>
            <a:ext cx="1838525" cy="731520"/>
            <a:chOff x="930798" y="5359774"/>
            <a:chExt cx="1838525" cy="731520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9" t="47929" r="44842" b="18093"/>
            <a:stretch/>
          </p:blipFill>
          <p:spPr>
            <a:xfrm>
              <a:off x="930798" y="5359774"/>
              <a:ext cx="1838525" cy="73152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0798" y="5459901"/>
              <a:ext cx="1832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Scene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091678" y="5359774"/>
            <a:ext cx="223509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Sentence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903762" y="5351239"/>
            <a:ext cx="2153868" cy="740055"/>
            <a:chOff x="2845212" y="5351239"/>
            <a:chExt cx="2153868" cy="740055"/>
          </a:xfrm>
        </p:grpSpPr>
        <p:sp>
          <p:nvSpPr>
            <p:cNvPr id="13" name="Rectangle 12"/>
            <p:cNvSpPr/>
            <p:nvPr/>
          </p:nvSpPr>
          <p:spPr>
            <a:xfrm>
              <a:off x="2855651" y="5359774"/>
              <a:ext cx="2141313" cy="731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Content Placeholder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10" t="42245" r="22337" b="53837"/>
            <a:stretch/>
          </p:blipFill>
          <p:spPr>
            <a:xfrm>
              <a:off x="2845212" y="5351239"/>
              <a:ext cx="2151752" cy="417101"/>
            </a:xfrm>
            <a:prstGeom prst="rect">
              <a:avLst/>
            </a:prstGeom>
          </p:spPr>
        </p:pic>
        <p:pic>
          <p:nvPicPr>
            <p:cNvPr id="16" name="Content Placeholder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73" t="42103" r="13051" b="54282"/>
            <a:stretch/>
          </p:blipFill>
          <p:spPr>
            <a:xfrm>
              <a:off x="2861921" y="5694822"/>
              <a:ext cx="2137159" cy="38493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849380" y="5449432"/>
              <a:ext cx="2147584" cy="523220"/>
            </a:xfrm>
            <a:prstGeom prst="rect">
              <a:avLst/>
            </a:prstGeom>
            <a:effectLst>
              <a:glow rad="76200">
                <a:srgbClr val="92D050"/>
              </a:glow>
            </a:effectLst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sysClr val="windowText" lastClr="000000"/>
                  </a:solidFill>
                  <a:effectLst>
                    <a:glow rad="101600">
                      <a:schemeClr val="bg1"/>
                    </a:glow>
                  </a:effectLst>
                </a:rPr>
                <a:t>Cache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598298" y="5348232"/>
            <a:ext cx="3669777" cy="7315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Word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91676" y="4260670"/>
            <a:ext cx="6262124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448079"/>
              </p:ext>
            </p:extLst>
          </p:nvPr>
        </p:nvGraphicFramePr>
        <p:xfrm>
          <a:off x="5644626" y="4553788"/>
          <a:ext cx="5144225" cy="5486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617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653658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003663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505545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557085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51148297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Orange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cube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between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toy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tape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  <a:endParaRPr lang="en-US" sz="1600" b="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PRP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PRP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60668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040107" y="4198286"/>
            <a:ext cx="13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CRF Tagging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91676" y="3262349"/>
            <a:ext cx="6262124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267074" y="3260601"/>
            <a:ext cx="2086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 Reconstruction</a:t>
            </a:r>
          </a:p>
        </p:txBody>
      </p:sp>
      <p:sp>
        <p:nvSpPr>
          <p:cNvPr id="26" name="Oval 25"/>
          <p:cNvSpPr/>
          <p:nvPr/>
        </p:nvSpPr>
        <p:spPr>
          <a:xfrm>
            <a:off x="5482066" y="3536385"/>
            <a:ext cx="325120" cy="35033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482066" y="3536953"/>
                <a:ext cx="360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66" y="3536953"/>
                <a:ext cx="3609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200909" y="3360302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cube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00909" y="3729634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50391" y="3466171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50391" y="371183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tape</a:t>
            </a:r>
          </a:p>
        </p:txBody>
      </p:sp>
      <p:sp>
        <p:nvSpPr>
          <p:cNvPr id="34" name="Oval 33"/>
          <p:cNvSpPr/>
          <p:nvPr/>
        </p:nvSpPr>
        <p:spPr>
          <a:xfrm>
            <a:off x="6078673" y="3452842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078673" y="3816581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928471" y="3553813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7928471" y="3817954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821778" y="3573819"/>
            <a:ext cx="231179" cy="766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5801459" y="3772344"/>
            <a:ext cx="277214" cy="1068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152641" y="3670094"/>
            <a:ext cx="738642" cy="1944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152641" y="3914300"/>
            <a:ext cx="738642" cy="98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985441" y="2260660"/>
            <a:ext cx="3368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Unigram Evaluation</a:t>
            </a:r>
          </a:p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Prepositional Phrase Evaluation</a:t>
            </a:r>
          </a:p>
        </p:txBody>
      </p:sp>
      <p:sp>
        <p:nvSpPr>
          <p:cNvPr id="59" name="Oval 58"/>
          <p:cNvSpPr/>
          <p:nvPr/>
        </p:nvSpPr>
        <p:spPr>
          <a:xfrm>
            <a:off x="2177570" y="2301573"/>
            <a:ext cx="325120" cy="35033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2177570" y="2302141"/>
                <a:ext cx="360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570" y="2302141"/>
                <a:ext cx="3609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3339658" y="2316720"/>
            <a:ext cx="90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6548" y="257387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tape</a:t>
            </a:r>
          </a:p>
        </p:txBody>
      </p:sp>
      <p:sp>
        <p:nvSpPr>
          <p:cNvPr id="65" name="Oval 64"/>
          <p:cNvSpPr/>
          <p:nvPr/>
        </p:nvSpPr>
        <p:spPr>
          <a:xfrm>
            <a:off x="1545938" y="2679559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2710186" y="2679559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3217738" y="2404362"/>
            <a:ext cx="172720" cy="1861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794628" y="2679995"/>
            <a:ext cx="172720" cy="1861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Arrow Connector 68"/>
          <p:cNvCxnSpPr>
            <a:stCxn id="65" idx="7"/>
            <a:endCxn id="59" idx="2"/>
          </p:cNvCxnSpPr>
          <p:nvPr/>
        </p:nvCxnSpPr>
        <p:spPr>
          <a:xfrm flipV="1">
            <a:off x="1693364" y="2476743"/>
            <a:ext cx="484206" cy="230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1"/>
            <a:endCxn id="59" idx="6"/>
          </p:cNvCxnSpPr>
          <p:nvPr/>
        </p:nvCxnSpPr>
        <p:spPr>
          <a:xfrm flipH="1" flipV="1">
            <a:off x="2502690" y="2476743"/>
            <a:ext cx="232790" cy="230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3"/>
            <a:endCxn id="66" idx="7"/>
          </p:cNvCxnSpPr>
          <p:nvPr/>
        </p:nvCxnSpPr>
        <p:spPr>
          <a:xfrm flipH="1">
            <a:off x="2857612" y="2563224"/>
            <a:ext cx="385420" cy="1435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68" idx="4"/>
            <a:endCxn id="9" idx="0"/>
          </p:cNvCxnSpPr>
          <p:nvPr/>
        </p:nvCxnSpPr>
        <p:spPr>
          <a:xfrm>
            <a:off x="3880988" y="2866113"/>
            <a:ext cx="193612" cy="2499115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67" idx="4"/>
            <a:endCxn id="15" idx="0"/>
          </p:cNvCxnSpPr>
          <p:nvPr/>
        </p:nvCxnSpPr>
        <p:spPr>
          <a:xfrm flipH="1">
            <a:off x="1979638" y="2590480"/>
            <a:ext cx="1324460" cy="276075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65" idx="4"/>
            <a:endCxn id="15" idx="0"/>
          </p:cNvCxnSpPr>
          <p:nvPr/>
        </p:nvCxnSpPr>
        <p:spPr>
          <a:xfrm>
            <a:off x="1632298" y="2865677"/>
            <a:ext cx="347340" cy="248556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03762" y="2808299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cube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75402" y="2803058"/>
            <a:ext cx="101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</a:t>
            </a:r>
          </a:p>
        </p:txBody>
      </p:sp>
      <p:cxnSp>
        <p:nvCxnSpPr>
          <p:cNvPr id="72" name="Straight Arrow Connector 71"/>
          <p:cNvCxnSpPr>
            <a:stCxn id="68" idx="2"/>
            <a:endCxn id="66" idx="6"/>
          </p:cNvCxnSpPr>
          <p:nvPr/>
        </p:nvCxnSpPr>
        <p:spPr>
          <a:xfrm flipH="1" flipV="1">
            <a:off x="2882906" y="2772618"/>
            <a:ext cx="911722" cy="4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91677" y="1795060"/>
            <a:ext cx="6252749" cy="387647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38298" y="1804426"/>
            <a:ext cx="4149293" cy="38137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 to Cache</a:t>
            </a:r>
          </a:p>
        </p:txBody>
      </p:sp>
      <p:sp>
        <p:nvSpPr>
          <p:cNvPr id="112" name="Rectangle 111"/>
          <p:cNvSpPr/>
          <p:nvPr/>
        </p:nvSpPr>
        <p:spPr>
          <a:xfrm rot="5400000">
            <a:off x="532478" y="1755939"/>
            <a:ext cx="145556" cy="465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0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1" grpId="0" animBg="1"/>
      <p:bldP spid="10" grpId="0" animBg="1"/>
      <p:bldP spid="55" grpId="0" animBg="1"/>
      <p:bldP spid="11" grpId="0" animBg="1"/>
      <p:bldP spid="14" grpId="0" animBg="1"/>
      <p:bldP spid="19" grpId="0" animBg="1"/>
      <p:bldP spid="20" grpId="0" animBg="1"/>
      <p:bldP spid="22" grpId="0"/>
      <p:bldP spid="23" grpId="0" animBg="1"/>
      <p:bldP spid="24" grpId="0"/>
      <p:bldP spid="29" grpId="0"/>
      <p:bldP spid="30" grpId="0"/>
      <p:bldP spid="31" grpId="0"/>
      <p:bldP spid="32" grpId="0"/>
      <p:bldP spid="34" grpId="0" animBg="1"/>
      <p:bldP spid="36" grpId="0" animBg="1"/>
      <p:bldP spid="37" grpId="0" animBg="1"/>
      <p:bldP spid="38" grpId="0" animBg="1"/>
      <p:bldP spid="57" grpId="0"/>
      <p:bldP spid="63" grpId="0"/>
      <p:bldP spid="64" grpId="0"/>
      <p:bldP spid="65" grpId="0" animBg="1"/>
      <p:bldP spid="66" grpId="0" animBg="1"/>
      <p:bldP spid="67" grpId="0" animBg="1"/>
      <p:bldP spid="68" grpId="0" animBg="1"/>
      <p:bldP spid="61" grpId="0"/>
      <p:bldP spid="62" grpId="0"/>
      <p:bldP spid="106" grpId="0" animBg="1"/>
      <p:bldP spid="110" grpId="0" animBg="1"/>
      <p:bldP spid="1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CRF Tagging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841218"/>
              </p:ext>
            </p:extLst>
          </p:nvPr>
        </p:nvGraphicFramePr>
        <p:xfrm>
          <a:off x="838200" y="2001520"/>
          <a:ext cx="10515599" cy="3285359"/>
        </p:xfrm>
        <a:graphic>
          <a:graphicData uri="http://schemas.openxmlformats.org/drawingml/2006/table">
            <a:tbl>
              <a:tblPr bandCol="1">
                <a:tableStyleId>{3B4B98B0-60AC-42C2-AFA5-B58CD77FA1E5}</a:tableStyleId>
              </a:tblPr>
              <a:tblGrid>
                <a:gridCol w="1608225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1213648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863503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938646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1034341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511482971"/>
                    </a:ext>
                  </a:extLst>
                </a:gridCol>
                <a:gridCol w="964309">
                  <a:extLst>
                    <a:ext uri="{9D8B030D-6E8A-4147-A177-3AD203B41FA5}">
                      <a16:colId xmlns:a16="http://schemas.microsoft.com/office/drawing/2014/main" val="1101146776"/>
                    </a:ext>
                  </a:extLst>
                </a:gridCol>
              </a:tblGrid>
              <a:tr h="4266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Orange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cube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between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the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toy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and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the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tape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roll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  <a:tr h="243191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29444873"/>
                  </a:ext>
                </a:extLst>
              </a:tr>
              <a:tr h="351988"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  <a:endParaRPr lang="en-US" sz="2800" b="0" i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PRP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PRP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/>
                        <a:t>SNP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7460668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8930640" y="2600960"/>
            <a:ext cx="0" cy="22860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9083040" y="2600960"/>
            <a:ext cx="782320" cy="22860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9204960" y="2600960"/>
            <a:ext cx="1615440" cy="2286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955280" y="2600960"/>
            <a:ext cx="863600" cy="22860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79920" y="2600960"/>
            <a:ext cx="1747520" cy="2286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6200000">
            <a:off x="6659341" y="3300599"/>
            <a:ext cx="137305" cy="440529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052353" y="5719611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Look-behind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943600" y="2600960"/>
            <a:ext cx="2654301" cy="228555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/>
          <p:cNvSpPr/>
          <p:nvPr/>
        </p:nvSpPr>
        <p:spPr>
          <a:xfrm rot="16200000">
            <a:off x="9818298" y="4569796"/>
            <a:ext cx="137305" cy="186689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211310" y="5701653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Look-ahead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525347" y="2600960"/>
            <a:ext cx="3965510" cy="228555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27919" y="1532235"/>
            <a:ext cx="672588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 anchor="b">
            <a:spAutoFit/>
          </a:bodyPr>
          <a:lstStyle/>
          <a:p>
            <a:pPr algn="r"/>
            <a:r>
              <a:rPr lang="en-US" sz="2400" dirty="0"/>
              <a:t>Average of 0.223 tags changed for each added word.</a:t>
            </a:r>
          </a:p>
        </p:txBody>
      </p:sp>
    </p:spTree>
    <p:extLst>
      <p:ext uri="{BB962C8B-B14F-4D97-AF65-F5344CB8AC3E}">
        <p14:creationId xmlns:p14="http://schemas.microsoft.com/office/powerpoint/2010/main" val="142281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CRF Tagging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2215356"/>
            <a:ext cx="6553200" cy="35718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2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77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901361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901361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34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178503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178503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35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54449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854449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36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3422948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3422948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37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3350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3350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38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530841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530841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39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1" t="1590"/>
          <a:stretch/>
        </p:blipFill>
        <p:spPr>
          <a:xfrm>
            <a:off x="2247900" y="1894787"/>
            <a:ext cx="7722661" cy="42821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47899" y="6186966"/>
            <a:ext cx="772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 Robotic Forklift Following Commands</a:t>
            </a:r>
            <a:r>
              <a:rPr lang="en-US" dirty="0"/>
              <a:t> (Tellex, 2013)</a:t>
            </a:r>
          </a:p>
        </p:txBody>
      </p:sp>
    </p:spTree>
    <p:extLst>
      <p:ext uri="{BB962C8B-B14F-4D97-AF65-F5344CB8AC3E}">
        <p14:creationId xmlns:p14="http://schemas.microsoft.com/office/powerpoint/2010/main" val="88297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5075643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5075643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40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369249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369249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41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411994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261787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9261787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42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41054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41056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2738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5831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999391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264528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6777608" y="1759197"/>
            <a:ext cx="447040" cy="4529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652889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585328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74768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889459"/>
                  </p:ext>
                </p:extLst>
              </p:nvPr>
            </p:nvGraphicFramePr>
            <p:xfrm>
              <a:off x="4313808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889459"/>
                  </p:ext>
                </p:extLst>
              </p:nvPr>
            </p:nvGraphicFramePr>
            <p:xfrm>
              <a:off x="4313808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9" name="Straight Connector 48"/>
          <p:cNvCxnSpPr/>
          <p:nvPr/>
        </p:nvCxnSpPr>
        <p:spPr>
          <a:xfrm flipV="1">
            <a:off x="8230489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9260560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395268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395268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001129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835493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493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8656612" y="3479855"/>
                <a:ext cx="120789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612" y="3479855"/>
                <a:ext cx="120789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6045767"/>
                  </p:ext>
                </p:extLst>
              </p:nvPr>
            </p:nvGraphicFramePr>
            <p:xfrm>
              <a:off x="4313808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6045767"/>
                  </p:ext>
                </p:extLst>
              </p:nvPr>
            </p:nvGraphicFramePr>
            <p:xfrm>
              <a:off x="4313808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7" name="TextBox 56"/>
          <p:cNvSpPr txBox="1"/>
          <p:nvPr/>
        </p:nvSpPr>
        <p:spPr>
          <a:xfrm>
            <a:off x="12362183" y="1714705"/>
            <a:ext cx="137845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cache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362185" y="2234144"/>
            <a:ext cx="1378454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Recomputed</a:t>
            </a:r>
          </a:p>
          <a:p>
            <a:pPr algn="ctr"/>
            <a:r>
              <a:rPr lang="en-US" dirty="0"/>
              <a:t>this step</a:t>
            </a:r>
          </a:p>
        </p:txBody>
      </p:sp>
    </p:spTree>
    <p:extLst>
      <p:ext uri="{BB962C8B-B14F-4D97-AF65-F5344CB8AC3E}">
        <p14:creationId xmlns:p14="http://schemas.microsoft.com/office/powerpoint/2010/main" val="15209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40" y="5471760"/>
            <a:ext cx="2468880" cy="1388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5469255"/>
            <a:ext cx="2468880" cy="13887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4" y="813574"/>
            <a:ext cx="2468880" cy="1642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0" y="5479415"/>
            <a:ext cx="2468880" cy="1388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6" y="4085434"/>
            <a:ext cx="2468880" cy="1388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73" y="4085434"/>
            <a:ext cx="2468880" cy="1388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22" y="4085434"/>
            <a:ext cx="2468880" cy="1388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71" y="4085434"/>
            <a:ext cx="2468880" cy="13887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4085434"/>
            <a:ext cx="2468880" cy="13887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1760"/>
            <a:ext cx="2468880" cy="138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77" y="813574"/>
            <a:ext cx="2468880" cy="16420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813574"/>
            <a:ext cx="2468880" cy="16420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" y="2442118"/>
            <a:ext cx="2468880" cy="1642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91" y="2442118"/>
            <a:ext cx="2468880" cy="16420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4" y="2442118"/>
            <a:ext cx="2468880" cy="1642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77" y="2442118"/>
            <a:ext cx="2468880" cy="16420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2442118"/>
            <a:ext cx="2468880" cy="16420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7"/>
          <a:stretch/>
        </p:blipFill>
        <p:spPr>
          <a:xfrm>
            <a:off x="2430780" y="5471760"/>
            <a:ext cx="2468880" cy="13887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" b="-2"/>
          <a:stretch/>
        </p:blipFill>
        <p:spPr>
          <a:xfrm>
            <a:off x="2434191" y="812276"/>
            <a:ext cx="2468880" cy="1643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76463" y="812276"/>
            <a:ext cx="2484525" cy="1331484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508" y="812276"/>
            <a:ext cx="1530554" cy="1331484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1" y="1257299"/>
            <a:ext cx="11081758" cy="43434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3812660"/>
              </p:ext>
            </p:extLst>
          </p:nvPr>
        </p:nvGraphicFramePr>
        <p:xfrm>
          <a:off x="838200" y="1825625"/>
          <a:ext cx="754841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65134040"/>
              </p:ext>
            </p:extLst>
          </p:nvPr>
        </p:nvGraphicFramePr>
        <p:xfrm>
          <a:off x="8386618" y="1825624"/>
          <a:ext cx="2967182" cy="399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2812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8" name="Content Placeholder 8"/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754841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8386618" y="1825624"/>
          <a:ext cx="2967182" cy="399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326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3" y="641837"/>
            <a:ext cx="10799134" cy="55743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taken to process next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49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2717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549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0" y="3633328"/>
            <a:ext cx="12192000" cy="32246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-5570"/>
            <a:ext cx="12192000" cy="36388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0" y="-5570"/>
            <a:ext cx="12192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628044" y="1847281"/>
            <a:ext cx="851587" cy="1449381"/>
            <a:chOff x="628044" y="1847281"/>
            <a:chExt cx="851587" cy="1449381"/>
          </a:xfrm>
        </p:grpSpPr>
        <p:sp>
          <p:nvSpPr>
            <p:cNvPr id="5" name="Rectangle 4"/>
            <p:cNvSpPr/>
            <p:nvPr/>
          </p:nvSpPr>
          <p:spPr>
            <a:xfrm>
              <a:off x="628044" y="1847281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3600" dirty="0">
                  <a:solidFill>
                    <a:prstClr val="white"/>
                  </a:solidFill>
                </a:rPr>
                <a:t>¯_¯</a:t>
              </a:r>
            </a:p>
          </p:txBody>
        </p:sp>
        <p:cxnSp>
          <p:nvCxnSpPr>
            <p:cNvPr id="8" name="Straight Connector 7"/>
            <p:cNvCxnSpPr>
              <a:stCxn id="5" idx="2"/>
            </p:cNvCxnSpPr>
            <p:nvPr/>
          </p:nvCxnSpPr>
          <p:spPr>
            <a:xfrm>
              <a:off x="1053838" y="2698868"/>
              <a:ext cx="1" cy="597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3390294" y="1846248"/>
            <a:ext cx="851587" cy="1449381"/>
            <a:chOff x="3390294" y="1846248"/>
            <a:chExt cx="851587" cy="1449381"/>
          </a:xfrm>
        </p:grpSpPr>
        <p:sp>
          <p:nvSpPr>
            <p:cNvPr id="23" name="Rectangle 22"/>
            <p:cNvSpPr/>
            <p:nvPr/>
          </p:nvSpPr>
          <p:spPr>
            <a:xfrm>
              <a:off x="3390294" y="1846248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¯_¯</a:t>
              </a:r>
            </a:p>
          </p:txBody>
        </p:sp>
        <p:cxnSp>
          <p:nvCxnSpPr>
            <p:cNvPr id="24" name="Straight Connector 23"/>
            <p:cNvCxnSpPr>
              <a:stCxn id="23" idx="2"/>
            </p:cNvCxnSpPr>
            <p:nvPr/>
          </p:nvCxnSpPr>
          <p:spPr>
            <a:xfrm>
              <a:off x="3816088" y="2697835"/>
              <a:ext cx="1" cy="597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368181" y="1809247"/>
            <a:ext cx="851587" cy="1449381"/>
            <a:chOff x="6368181" y="1809247"/>
            <a:chExt cx="851587" cy="1449381"/>
          </a:xfrm>
        </p:grpSpPr>
        <p:sp>
          <p:nvSpPr>
            <p:cNvPr id="26" name="Rectangle 25"/>
            <p:cNvSpPr/>
            <p:nvPr/>
          </p:nvSpPr>
          <p:spPr>
            <a:xfrm>
              <a:off x="6368181" y="1809247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¯_¯</a:t>
              </a:r>
            </a:p>
          </p:txBody>
        </p:sp>
        <p:cxnSp>
          <p:nvCxnSpPr>
            <p:cNvPr id="27" name="Straight Connector 26"/>
            <p:cNvCxnSpPr>
              <a:stCxn id="26" idx="2"/>
            </p:cNvCxnSpPr>
            <p:nvPr/>
          </p:nvCxnSpPr>
          <p:spPr>
            <a:xfrm>
              <a:off x="6793975" y="2660834"/>
              <a:ext cx="1" cy="5977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838201" y="3261271"/>
            <a:ext cx="644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glow rad="50800">
                    <a:schemeClr val="accent1">
                      <a:lumMod val="40000"/>
                      <a:lumOff val="60000"/>
                    </a:schemeClr>
                  </a:glow>
                </a:effectLst>
              </a:rPr>
              <a:t>“Orange cube between the toy and the tape roll”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3567474"/>
            <a:ext cx="1051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| | | | | | | | | | | | | | | | | | | | | | | | | | | | | | | | | | | | | | | | | | | | | | | | | | | | | | | | | | | | | | | | | | | | | | | | | | | | | | | | | | |            | | | | | | | | | | | | | | | | | | | |</a:t>
            </a:r>
          </a:p>
          <a:p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38200" y="3628458"/>
            <a:ext cx="8147304" cy="49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985504" y="3522532"/>
            <a:ext cx="121920" cy="11088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107424" y="3522532"/>
            <a:ext cx="0" cy="211852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9107423" y="3628458"/>
            <a:ext cx="121920" cy="11088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229343" y="3628458"/>
            <a:ext cx="2124457" cy="49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10757745" y="1809247"/>
            <a:ext cx="851587" cy="1801006"/>
            <a:chOff x="10757745" y="2276607"/>
            <a:chExt cx="851587" cy="1801006"/>
          </a:xfrm>
        </p:grpSpPr>
        <p:sp>
          <p:nvSpPr>
            <p:cNvPr id="45" name="Rectangle 44"/>
            <p:cNvSpPr/>
            <p:nvPr/>
          </p:nvSpPr>
          <p:spPr>
            <a:xfrm>
              <a:off x="10757745" y="2276607"/>
              <a:ext cx="851587" cy="85158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◠‿◠</a:t>
              </a:r>
            </a:p>
          </p:txBody>
        </p:sp>
        <p:cxnSp>
          <p:nvCxnSpPr>
            <p:cNvPr id="46" name="Straight Connector 45"/>
            <p:cNvCxnSpPr>
              <a:stCxn id="45" idx="2"/>
            </p:cNvCxnSpPr>
            <p:nvPr/>
          </p:nvCxnSpPr>
          <p:spPr>
            <a:xfrm flipH="1">
              <a:off x="11183538" y="3128194"/>
              <a:ext cx="1" cy="94941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838200" y="-5570"/>
            <a:ext cx="619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</a:rPr>
              <a:t>Batch Mode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38200" y="6396335"/>
            <a:ext cx="6190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</a:rPr>
              <a:t>Incremental Mode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6368181" y="3770214"/>
            <a:ext cx="851587" cy="1788098"/>
            <a:chOff x="10757745" y="3770214"/>
            <a:chExt cx="851587" cy="1788098"/>
          </a:xfrm>
        </p:grpSpPr>
        <p:sp>
          <p:nvSpPr>
            <p:cNvPr id="61" name="Rectangle 60"/>
            <p:cNvSpPr/>
            <p:nvPr/>
          </p:nvSpPr>
          <p:spPr>
            <a:xfrm>
              <a:off x="10757745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^‿^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11183538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628044" y="3770214"/>
            <a:ext cx="851587" cy="1788098"/>
            <a:chOff x="628044" y="3770214"/>
            <a:chExt cx="851587" cy="1788098"/>
          </a:xfrm>
        </p:grpSpPr>
        <p:sp>
          <p:nvSpPr>
            <p:cNvPr id="72" name="Rectangle 71"/>
            <p:cNvSpPr/>
            <p:nvPr/>
          </p:nvSpPr>
          <p:spPr>
            <a:xfrm>
              <a:off x="628044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3600" dirty="0">
                  <a:solidFill>
                    <a:prstClr val="white"/>
                  </a:solidFill>
                </a:rPr>
                <a:t>¯_¯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 flipH="1">
              <a:off x="1053837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2251872" y="3770214"/>
            <a:ext cx="851587" cy="1788098"/>
            <a:chOff x="2251872" y="3770214"/>
            <a:chExt cx="851587" cy="1788098"/>
          </a:xfrm>
        </p:grpSpPr>
        <p:sp>
          <p:nvSpPr>
            <p:cNvPr id="76" name="Rectangle 75"/>
            <p:cNvSpPr/>
            <p:nvPr/>
          </p:nvSpPr>
          <p:spPr>
            <a:xfrm>
              <a:off x="2251872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3600" dirty="0">
                  <a:solidFill>
                    <a:prstClr val="white"/>
                  </a:solidFill>
                </a:rPr>
                <a:t>¯</a:t>
              </a:r>
              <a:r>
                <a:rPr lang="en-US" sz="3600" dirty="0"/>
                <a:t>‿</a:t>
              </a:r>
              <a:r>
                <a:rPr lang="en-US" sz="3600" dirty="0">
                  <a:solidFill>
                    <a:prstClr val="white"/>
                  </a:solidFill>
                </a:rPr>
                <a:t>¯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2677665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4301492" y="3770214"/>
            <a:ext cx="851587" cy="1788098"/>
            <a:chOff x="4301492" y="3770214"/>
            <a:chExt cx="851587" cy="1788098"/>
          </a:xfrm>
        </p:grpSpPr>
        <p:sp>
          <p:nvSpPr>
            <p:cNvPr id="79" name="Rectangle 78"/>
            <p:cNvSpPr/>
            <p:nvPr/>
          </p:nvSpPr>
          <p:spPr>
            <a:xfrm>
              <a:off x="4301492" y="4706725"/>
              <a:ext cx="851587" cy="8515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◠‿◠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H="1">
              <a:off x="4727285" y="3770214"/>
              <a:ext cx="1" cy="949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009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ncremental Parser - Testing Interface - Google Chrome 4_24_2016 3_14_44 AM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8000" end="4435.25"/>
                  <p14:bmkLst>
                    <p14:bmk name="Bookmark 1" time="70973.8648"/>
                  </p14:bmkLst>
                </p14:media>
              </p:ext>
            </p:extLst>
          </p:nvPr>
        </p:nvPicPr>
        <p:blipFill rotWithShape="1">
          <a:blip r:embed="rId4"/>
          <a:srcRect l="16324" t="10151" r="16799" b="4197"/>
          <a:stretch/>
        </p:blipFill>
        <p:spPr>
          <a:xfrm>
            <a:off x="1362075" y="16669"/>
            <a:ext cx="9836928" cy="68246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3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8056" l="2344" r="58281">
                        <a14:foregroundMark x1="37344" y1="65278" x2="23750" y2="70463"/>
                        <a14:foregroundMark x1="30000" y1="74352" x2="37500" y2="94352"/>
                        <a14:foregroundMark x1="9531" y1="79722" x2="26927" y2="94907"/>
                        <a14:foregroundMark x1="2344" y1="85000" x2="17031" y2="97685"/>
                        <a14:foregroundMark x1="50469" y1="89907" x2="58281" y2="98056"/>
                        <a14:backgroundMark x1="28802" y1="51019" x2="28802" y2="51019"/>
                        <a14:backgroundMark x1="16771" y1="69722" x2="16719" y2="63981"/>
                        <a14:backgroundMark x1="38490" y1="50648" x2="38490" y2="50648"/>
                        <a14:backgroundMark x1="38490" y1="51944" x2="38490" y2="5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678" b="9722"/>
          <a:stretch/>
        </p:blipFill>
        <p:spPr>
          <a:xfrm>
            <a:off x="5325181" y="666750"/>
            <a:ext cx="6866819" cy="6191250"/>
          </a:xfrm>
        </p:spPr>
      </p:pic>
      <p:sp>
        <p:nvSpPr>
          <p:cNvPr id="4" name="Rectangle 3"/>
          <p:cNvSpPr/>
          <p:nvPr/>
        </p:nvSpPr>
        <p:spPr>
          <a:xfrm rot="19601505">
            <a:off x="4314797" y="5851395"/>
            <a:ext cx="3228975" cy="699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562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Implement it on Baxter</a:t>
            </a:r>
          </a:p>
          <a:p>
            <a:r>
              <a:rPr lang="en-US" sz="3200" dirty="0"/>
              <a:t>Pick-and-place task</a:t>
            </a:r>
            <a:endParaRPr lang="en-US" sz="2800" dirty="0"/>
          </a:p>
          <a:p>
            <a:pPr lvl="1"/>
            <a:r>
              <a:rPr lang="en-US" sz="2800" dirty="0"/>
              <a:t>Perform a user-study to see if it improves interaction (compared to batch-mode.)</a:t>
            </a:r>
          </a:p>
          <a:p>
            <a:r>
              <a:rPr lang="en-US" sz="3200" dirty="0"/>
              <a:t>Social feedback</a:t>
            </a:r>
          </a:p>
          <a:p>
            <a:pPr lvl="1"/>
            <a:r>
              <a:rPr lang="en-US" sz="2800" dirty="0"/>
              <a:t>Integrate it with Emily Wu’s social feedback framework.</a:t>
            </a:r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950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Referring Expression parsing</a:t>
            </a:r>
          </a:p>
          <a:p>
            <a:pPr lvl="1"/>
            <a:r>
              <a:rPr lang="en-US" sz="2800" dirty="0"/>
              <a:t>Model for incremental parsing</a:t>
            </a:r>
          </a:p>
          <a:p>
            <a:pPr lvl="1"/>
            <a:endParaRPr lang="en-US" sz="2800" dirty="0"/>
          </a:p>
          <a:p>
            <a:r>
              <a:rPr lang="en-US" sz="3200" dirty="0"/>
              <a:t>Implementation</a:t>
            </a:r>
            <a:endParaRPr lang="en-US" sz="2800" dirty="0"/>
          </a:p>
          <a:p>
            <a:pPr lvl="1"/>
            <a:r>
              <a:rPr lang="en-US" sz="2800" dirty="0"/>
              <a:t>Fast enough to keep up with speech</a:t>
            </a:r>
          </a:p>
          <a:p>
            <a:endParaRPr lang="en-US" sz="3200" dirty="0"/>
          </a:p>
          <a:p>
            <a:r>
              <a:rPr lang="en-US" sz="3200" dirty="0"/>
              <a:t>Real-world data</a:t>
            </a:r>
          </a:p>
          <a:p>
            <a:pPr lvl="1"/>
            <a:r>
              <a:rPr lang="en-US" sz="2800" dirty="0"/>
              <a:t>Used to characterized accuracy and performance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2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2111270"/>
            <a:ext cx="9132276" cy="26299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4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8713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1180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4717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5764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395738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4157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8815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2196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57330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47489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3967541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51734"/>
            <a:ext cx="62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7589</TotalTime>
  <Words>1086</Words>
  <Application>Microsoft Office PowerPoint</Application>
  <PresentationFormat>Widescreen</PresentationFormat>
  <Paragraphs>685</Paragraphs>
  <Slides>53</Slides>
  <Notes>4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Kp-Regular</vt:lpstr>
      <vt:lpstr>Office Theme</vt:lpstr>
      <vt:lpstr>PowerPoint Presentation</vt:lpstr>
      <vt:lpstr>PowerPoint Presentation</vt:lpstr>
      <vt:lpstr>The Problem</vt:lpstr>
      <vt:lpstr>Existing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Marginalize over all groundings</vt:lpstr>
      <vt:lpstr>PowerPoint Presentation</vt:lpstr>
      <vt:lpstr>Implementation</vt:lpstr>
      <vt:lpstr>CRF Tagging</vt:lpstr>
      <vt:lpstr>CRF Tagging</vt:lpstr>
      <vt:lpstr>Incremental Parsing</vt:lpstr>
      <vt:lpstr>Tree Structure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Turk Tasks</vt:lpstr>
      <vt:lpstr>PowerPoint Presentation</vt:lpstr>
      <vt:lpstr>Baseline</vt:lpstr>
      <vt:lpstr>Results</vt:lpstr>
      <vt:lpstr>PowerPoint Presentation</vt:lpstr>
      <vt:lpstr>Time taken to process next word</vt:lpstr>
      <vt:lpstr>PowerPoint Presentation</vt:lpstr>
      <vt:lpstr>Future Work</vt:lpstr>
      <vt:lpstr>Contributions</vt:lpstr>
      <vt:lpstr>Failure Analysis: Incorrect &amp; Imprecise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341</cp:revision>
  <dcterms:created xsi:type="dcterms:W3CDTF">2016-02-21T03:02:29Z</dcterms:created>
  <dcterms:modified xsi:type="dcterms:W3CDTF">2016-04-24T07:23:00Z</dcterms:modified>
</cp:coreProperties>
</file>